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Oswald Regular"/>
      <p:regular r:id="rId30"/>
      <p:bold r:id="rId31"/>
    </p:embeddedFont>
    <p:embeddedFont>
      <p:font typeface="Montserrat"/>
      <p:regular r:id="rId32"/>
      <p:bold r:id="rId33"/>
      <p:italic r:id="rId34"/>
      <p:boldItalic r:id="rId35"/>
    </p:embeddedFont>
    <p:embeddedFont>
      <p:font typeface="Source Code Pro"/>
      <p:regular r:id="rId36"/>
      <p:bold r:id="rId37"/>
      <p:italic r:id="rId38"/>
      <p:boldItalic r:id="rId39"/>
    </p:embeddedFont>
    <p:embeddedFont>
      <p:font typeface="Oswald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swald-regular.fntdata"/><Relationship Id="rId20" Type="http://schemas.openxmlformats.org/officeDocument/2006/relationships/slide" Target="slides/slide14.xml"/><Relationship Id="rId41" Type="http://schemas.openxmlformats.org/officeDocument/2006/relationships/font" Target="fonts/Oswald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swaldRegular-bold.fntdata"/><Relationship Id="rId30" Type="http://schemas.openxmlformats.org/officeDocument/2006/relationships/font" Target="fonts/OswaldRegular-regular.fntdata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SourceCodePro-bold.fntdata"/><Relationship Id="rId14" Type="http://schemas.openxmlformats.org/officeDocument/2006/relationships/slide" Target="slides/slide8.xml"/><Relationship Id="rId36" Type="http://schemas.openxmlformats.org/officeDocument/2006/relationships/font" Target="fonts/SourceCodePro-regular.fntdata"/><Relationship Id="rId17" Type="http://schemas.openxmlformats.org/officeDocument/2006/relationships/slide" Target="slides/slide11.xml"/><Relationship Id="rId39" Type="http://schemas.openxmlformats.org/officeDocument/2006/relationships/font" Target="fonts/SourceCodePro-boldItalic.fntdata"/><Relationship Id="rId16" Type="http://schemas.openxmlformats.org/officeDocument/2006/relationships/slide" Target="slides/slide10.xml"/><Relationship Id="rId38" Type="http://schemas.openxmlformats.org/officeDocument/2006/relationships/font" Target="fonts/SourceCodePr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3ec36b4a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3ec36b4a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f0f633e36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f0f633e36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f0f633e36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f0f633e3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f0f633e36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f0f633e36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f0f633e36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f0f633e36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f0f633e3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f0f633e3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f0f633e3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f0f633e3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f0f633e36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f0f633e36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f0f633e3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cf0f633e3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cf0f633e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cf0f633e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f0f633e3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cf0f633e3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3ec36b4a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3ec36b4a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f0f633e3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f0f633e3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cf0f633e3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cf0f633e3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cf0f633e3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cf0f633e3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f0f633e3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cf0f633e3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f0f633e3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f0f633e3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f0f633e36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f0f633e36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f0f633e3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f0f633e3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f0f633e3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f0f633e3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f0f633e36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f0f633e36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f0f633e36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f0f633e3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f0f633e3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f0f633e3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phie's layout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62" name="Google Shape;62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hyperlink" Target="https://voxeu.org/article/fdi-africa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 1780: International Political Economy</a:t>
            </a:r>
            <a:endParaRPr/>
          </a:p>
        </p:txBody>
      </p:sp>
      <p:sp>
        <p:nvSpPr>
          <p:cNvPr id="70" name="Google Shape;70;p16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11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 Apr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terms</a:t>
            </a:r>
            <a:endParaRPr/>
          </a:p>
        </p:txBody>
      </p:sp>
      <p:sp>
        <p:nvSpPr>
          <p:cNvPr id="123" name="Google Shape;123;p25"/>
          <p:cNvSpPr txBox="1"/>
          <p:nvPr>
            <p:ph idx="1" type="body"/>
          </p:nvPr>
        </p:nvSpPr>
        <p:spPr>
          <a:xfrm>
            <a:off x="311700" y="1468825"/>
            <a:ext cx="8649000" cy="3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is a </a:t>
            </a:r>
            <a:r>
              <a:rPr b="1" lang="en" sz="2000"/>
              <a:t>BIT</a:t>
            </a:r>
            <a:r>
              <a:rPr lang="en" sz="2000"/>
              <a:t>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BIT = “Bilateral Investment Treaty”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What is </a:t>
            </a:r>
            <a:r>
              <a:rPr b="1" lang="en" sz="2000">
                <a:solidFill>
                  <a:srgbClr val="FFFFFF"/>
                </a:solidFill>
              </a:rPr>
              <a:t>inward</a:t>
            </a:r>
            <a:r>
              <a:rPr lang="en" sz="2000">
                <a:solidFill>
                  <a:srgbClr val="FFFFFF"/>
                </a:solidFill>
              </a:rPr>
              <a:t> / </a:t>
            </a:r>
            <a:r>
              <a:rPr b="1" lang="en" sz="2000">
                <a:solidFill>
                  <a:srgbClr val="FFFFFF"/>
                </a:solidFill>
              </a:rPr>
              <a:t>outward</a:t>
            </a:r>
            <a:r>
              <a:rPr lang="en" sz="2000">
                <a:solidFill>
                  <a:srgbClr val="FFFFFF"/>
                </a:solidFill>
              </a:rPr>
              <a:t> FDI?</a:t>
            </a:r>
            <a:endParaRPr sz="20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This terminology helps to clarify which one is the “foreign” country!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For the US, “inward FDI” = direct investment by non-US firms into the US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For the US, “outward FDI” = direct investment by US firms into other countries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terms</a:t>
            </a:r>
            <a:endParaRPr/>
          </a:p>
        </p:txBody>
      </p:sp>
      <p:sp>
        <p:nvSpPr>
          <p:cNvPr id="129" name="Google Shape;129;p26"/>
          <p:cNvSpPr txBox="1"/>
          <p:nvPr>
            <p:ph idx="1" type="body"/>
          </p:nvPr>
        </p:nvSpPr>
        <p:spPr>
          <a:xfrm>
            <a:off x="311700" y="1468825"/>
            <a:ext cx="8649000" cy="3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is a </a:t>
            </a:r>
            <a:r>
              <a:rPr b="1" lang="en" sz="2000"/>
              <a:t>BIT</a:t>
            </a:r>
            <a:r>
              <a:rPr lang="en" sz="2000"/>
              <a:t>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BIT = “Bilateral Investment Treaty”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is </a:t>
            </a:r>
            <a:r>
              <a:rPr b="1" lang="en" sz="2000"/>
              <a:t>inward</a:t>
            </a:r>
            <a:r>
              <a:rPr lang="en" sz="2000"/>
              <a:t> / </a:t>
            </a:r>
            <a:r>
              <a:rPr b="1" lang="en" sz="2000"/>
              <a:t>outward</a:t>
            </a:r>
            <a:r>
              <a:rPr lang="en" sz="2000"/>
              <a:t> FDI?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This terminology helps to clarify which one is the “foreign” country!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For the US, “inward FDI” = direct investment by non-US firms into the US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For the US, “outward FDI” = direct investment by US firms into other countries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terms</a:t>
            </a:r>
            <a:endParaRPr/>
          </a:p>
        </p:txBody>
      </p:sp>
      <p:sp>
        <p:nvSpPr>
          <p:cNvPr id="135" name="Google Shape;135;p27"/>
          <p:cNvSpPr txBox="1"/>
          <p:nvPr>
            <p:ph idx="1" type="body"/>
          </p:nvPr>
        </p:nvSpPr>
        <p:spPr>
          <a:xfrm>
            <a:off x="311700" y="1468825"/>
            <a:ext cx="8649000" cy="3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is a </a:t>
            </a:r>
            <a:r>
              <a:rPr b="1" lang="en" sz="2000"/>
              <a:t>BIT</a:t>
            </a:r>
            <a:r>
              <a:rPr lang="en" sz="2000"/>
              <a:t>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BIT = “Bilateral Investment Treaty”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is </a:t>
            </a:r>
            <a:r>
              <a:rPr b="1" lang="en" sz="2000"/>
              <a:t>inward</a:t>
            </a:r>
            <a:r>
              <a:rPr lang="en" sz="2000"/>
              <a:t> / </a:t>
            </a:r>
            <a:r>
              <a:rPr b="1" lang="en" sz="2000"/>
              <a:t>outward</a:t>
            </a:r>
            <a:r>
              <a:rPr lang="en" sz="2000"/>
              <a:t> FDI?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This terminology helps to clarify which one is the “foreign” country!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For the US, “inward FDI” = direct investment by non-US firms into the US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For the US, “outward FDI” = direct investment by US firms into other countries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Distributional effects of FDI</a:t>
            </a:r>
            <a:endParaRPr/>
          </a:p>
        </p:txBody>
      </p:sp>
      <p:sp>
        <p:nvSpPr>
          <p:cNvPr id="141" name="Google Shape;141;p28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theorize about the distributional effects of FDI by noting two important differences of multinational corporations (MNCs) versus their domestic counterparts: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MNCs pay higher wages than domestic firms</a:t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→ </a:t>
            </a:r>
            <a:r>
              <a:rPr b="1" lang="en" sz="1600">
                <a:solidFill>
                  <a:srgbClr val="FFFFFF"/>
                </a:solidFill>
              </a:rPr>
              <a:t>workers</a:t>
            </a:r>
            <a:r>
              <a:rPr lang="en" sz="1600">
                <a:solidFill>
                  <a:srgbClr val="FFFFFF"/>
                </a:solidFill>
              </a:rPr>
              <a:t> support FDI; </a:t>
            </a:r>
            <a:r>
              <a:rPr b="1" lang="en" sz="1600">
                <a:solidFill>
                  <a:srgbClr val="FFFFFF"/>
                </a:solidFill>
              </a:rPr>
              <a:t>capitalists</a:t>
            </a:r>
            <a:r>
              <a:rPr lang="en" sz="1600">
                <a:solidFill>
                  <a:srgbClr val="FFFFFF"/>
                </a:solidFill>
              </a:rPr>
              <a:t> oppose it</a:t>
            </a:r>
            <a:endParaRPr sz="16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MNCs tend to use more skilled labor than domestic firms</a:t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→ </a:t>
            </a:r>
            <a:r>
              <a:rPr b="1" lang="en" sz="1600">
                <a:solidFill>
                  <a:srgbClr val="FFFFFF"/>
                </a:solidFill>
              </a:rPr>
              <a:t>high-skilled</a:t>
            </a:r>
            <a:r>
              <a:rPr lang="en" sz="1600">
                <a:solidFill>
                  <a:srgbClr val="FFFFFF"/>
                </a:solidFill>
              </a:rPr>
              <a:t> workers support FDI more than </a:t>
            </a:r>
            <a:r>
              <a:rPr b="1" lang="en" sz="1600">
                <a:solidFill>
                  <a:srgbClr val="FFFFFF"/>
                </a:solidFill>
              </a:rPr>
              <a:t>less-skilled</a:t>
            </a:r>
            <a:r>
              <a:rPr lang="en" sz="1600">
                <a:solidFill>
                  <a:srgbClr val="FFFFFF"/>
                </a:solidFill>
              </a:rPr>
              <a:t> workers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Distributional effects of FDI</a:t>
            </a:r>
            <a:endParaRPr/>
          </a:p>
        </p:txBody>
      </p:sp>
      <p:sp>
        <p:nvSpPr>
          <p:cNvPr id="147" name="Google Shape;147;p2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theorize about the distributional effects of FDI by noting two important differences of multinational corporations (MNCs) versus their domestic counterparts: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MNCs pay higher wages than domestic firms</a:t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→ </a:t>
            </a:r>
            <a:r>
              <a:rPr b="1" lang="en" sz="1600"/>
              <a:t>workers</a:t>
            </a:r>
            <a:r>
              <a:rPr lang="en" sz="1600"/>
              <a:t> support FDI; </a:t>
            </a:r>
            <a:r>
              <a:rPr b="1" lang="en" sz="1600"/>
              <a:t>capitalists</a:t>
            </a:r>
            <a:r>
              <a:rPr lang="en" sz="1600"/>
              <a:t> oppose it</a:t>
            </a:r>
            <a:endParaRPr sz="16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MNCs tend to use more skilled labor than domestic firms</a:t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→ </a:t>
            </a:r>
            <a:r>
              <a:rPr b="1" lang="en" sz="1600"/>
              <a:t>high-skilled</a:t>
            </a:r>
            <a:r>
              <a:rPr lang="en" sz="1600"/>
              <a:t> workers support FDI more than </a:t>
            </a:r>
            <a:r>
              <a:rPr b="1" lang="en" sz="1600"/>
              <a:t>less-skilled</a:t>
            </a:r>
            <a:r>
              <a:rPr lang="en" sz="1600"/>
              <a:t> workers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empirical findings from the readings</a:t>
            </a:r>
            <a:endParaRPr/>
          </a:p>
        </p:txBody>
      </p:sp>
      <p:sp>
        <p:nvSpPr>
          <p:cNvPr id="153" name="Google Shape;153;p30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Caves: </a:t>
            </a:r>
            <a:r>
              <a:rPr lang="en" sz="1600">
                <a:solidFill>
                  <a:srgbClr val="FFFFFF"/>
                </a:solidFill>
              </a:rPr>
              <a:t>Transaction costs explain the rise of MNCs 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Pandya: </a:t>
            </a:r>
            <a:r>
              <a:rPr lang="en" sz="1600">
                <a:solidFill>
                  <a:srgbClr val="FFFFFF"/>
                </a:solidFill>
              </a:rPr>
              <a:t>Wage effects explain domestic cleavages over FDI</a:t>
            </a:r>
            <a:endParaRPr sz="1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Simmons: </a:t>
            </a:r>
            <a:r>
              <a:rPr lang="en" sz="1600">
                <a:solidFill>
                  <a:srgbClr val="FFFFFF"/>
                </a:solidFill>
              </a:rPr>
              <a:t>Regulation of foreign investment is less-institutionalized than regulation of trade, putting poorer countries at more of a </a:t>
            </a:r>
            <a:r>
              <a:rPr lang="en" sz="1600">
                <a:solidFill>
                  <a:srgbClr val="FFFFFF"/>
                </a:solidFill>
              </a:rPr>
              <a:t>disadvantage</a:t>
            </a:r>
            <a:r>
              <a:rPr lang="en" sz="1600">
                <a:solidFill>
                  <a:srgbClr val="FFFFFF"/>
                </a:solidFill>
              </a:rPr>
              <a:t>.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/>
              <a:t>Li &amp; Resnick: </a:t>
            </a:r>
            <a:r>
              <a:rPr lang="en" sz="1600">
                <a:solidFill>
                  <a:srgbClr val="FFFFFF"/>
                </a:solidFill>
              </a:rPr>
              <a:t>Democracy </a:t>
            </a:r>
            <a:r>
              <a:rPr i="1" lang="en" sz="1600">
                <a:solidFill>
                  <a:srgbClr val="FFFFFF"/>
                </a:solidFill>
              </a:rPr>
              <a:t>helps</a:t>
            </a:r>
            <a:r>
              <a:rPr lang="en" sz="1600">
                <a:solidFill>
                  <a:srgbClr val="FFFFFF"/>
                </a:solidFill>
              </a:rPr>
              <a:t> inward FDI because of stronger </a:t>
            </a:r>
            <a:r>
              <a:rPr lang="en" sz="1600">
                <a:solidFill>
                  <a:srgbClr val="FFFFFF"/>
                </a:solidFill>
              </a:rPr>
              <a:t>property</a:t>
            </a:r>
            <a:r>
              <a:rPr lang="en" sz="1600">
                <a:solidFill>
                  <a:srgbClr val="FFFFFF"/>
                </a:solidFill>
              </a:rPr>
              <a:t> rights, but </a:t>
            </a:r>
            <a:r>
              <a:rPr i="1" lang="en" sz="1600">
                <a:solidFill>
                  <a:srgbClr val="FFFFFF"/>
                </a:solidFill>
              </a:rPr>
              <a:t>hurts</a:t>
            </a:r>
            <a:r>
              <a:rPr lang="en" sz="1600">
                <a:solidFill>
                  <a:srgbClr val="FFFFFF"/>
                </a:solidFill>
              </a:rPr>
              <a:t> inward FDI because it allows domestic firms to lobby for protection against MNCs.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154" name="Google Shape;154;p30"/>
          <p:cNvSpPr txBox="1"/>
          <p:nvPr/>
        </p:nvSpPr>
        <p:spPr>
          <a:xfrm>
            <a:off x="4953250" y="1893200"/>
            <a:ext cx="3447900" cy="923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Can you summarize the core finding of each paper in just ONE sentence?</a:t>
            </a:r>
            <a:endParaRPr sz="1600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empirical findings from the readings</a:t>
            </a:r>
            <a:endParaRPr/>
          </a:p>
        </p:txBody>
      </p:sp>
      <p:sp>
        <p:nvSpPr>
          <p:cNvPr id="160" name="Google Shape;160;p3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Caves: </a:t>
            </a:r>
            <a:r>
              <a:rPr lang="en" sz="1600"/>
              <a:t>Transaction costs explain the rise of MNCs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Pandya: </a:t>
            </a:r>
            <a:r>
              <a:rPr lang="en" sz="1600"/>
              <a:t>Wage effects explain domestic cleavages over FDI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Simmons: </a:t>
            </a:r>
            <a:r>
              <a:rPr lang="en" sz="1600"/>
              <a:t>Regulation of foreign investment is less-institutionalized than regulation of trade, putting poorer countries at more of a disadvantage.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/>
              <a:t>Li &amp; Resnick: </a:t>
            </a:r>
            <a:r>
              <a:rPr lang="en" sz="1600"/>
              <a:t>Democracy </a:t>
            </a:r>
            <a:r>
              <a:rPr i="1" lang="en" sz="1600"/>
              <a:t>helps</a:t>
            </a:r>
            <a:r>
              <a:rPr lang="en" sz="1600"/>
              <a:t> inward FDI because of stronger property rights, but </a:t>
            </a:r>
            <a:r>
              <a:rPr i="1" lang="en" sz="1600"/>
              <a:t>hurts</a:t>
            </a:r>
            <a:r>
              <a:rPr lang="en" sz="1600"/>
              <a:t> inward FDI because it allows domestic firms to lobby for protection against MNCs.</a:t>
            </a:r>
            <a:endParaRPr sz="1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</a:t>
            </a:r>
            <a:endParaRPr/>
          </a:p>
        </p:txBody>
      </p:sp>
      <p:sp>
        <p:nvSpPr>
          <p:cNvPr id="166" name="Google Shape;166;p3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breakout rooms, discuss a real-world puzzle about FDI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the </a:t>
            </a:r>
            <a:r>
              <a:rPr b="1" lang="en"/>
              <a:t>readings</a:t>
            </a:r>
            <a:r>
              <a:rPr lang="en"/>
              <a:t> and </a:t>
            </a:r>
            <a:r>
              <a:rPr b="1" lang="en"/>
              <a:t>the 3 i’s</a:t>
            </a:r>
            <a:r>
              <a:rPr lang="en"/>
              <a:t> to try to explain these cases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1 slide of </a:t>
            </a:r>
            <a:r>
              <a:rPr i="1" lang="en"/>
              <a:t>concise</a:t>
            </a:r>
            <a:r>
              <a:rPr lang="en"/>
              <a:t> </a:t>
            </a:r>
            <a:r>
              <a:rPr lang="en"/>
              <a:t>bullet points with your explanation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group will have a few minutes to present their explanation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Puzzle #1: Underprovision of FDI into Africa?</a:t>
            </a:r>
            <a:endParaRPr/>
          </a:p>
        </p:txBody>
      </p:sp>
      <p:sp>
        <p:nvSpPr>
          <p:cNvPr id="172" name="Google Shape;172;p33"/>
          <p:cNvSpPr txBox="1"/>
          <p:nvPr>
            <p:ph idx="1" type="body"/>
          </p:nvPr>
        </p:nvSpPr>
        <p:spPr>
          <a:xfrm>
            <a:off x="311700" y="1468825"/>
            <a:ext cx="4641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of the world’s fastest growing economies are located in sub-Saharan Africa.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/>
              <a:t>So why does Africa still receive such a measly share of global FDI?</a:t>
            </a:r>
            <a:endParaRPr i="1"/>
          </a:p>
        </p:txBody>
      </p:sp>
      <p:pic>
        <p:nvPicPr>
          <p:cNvPr id="173" name="Google Shape;1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3125" y="1579325"/>
            <a:ext cx="3826450" cy="341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3"/>
          <p:cNvSpPr txBox="1"/>
          <p:nvPr/>
        </p:nvSpPr>
        <p:spPr>
          <a:xfrm>
            <a:off x="5615975" y="1053400"/>
            <a:ext cx="336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Code Pro"/>
                <a:ea typeface="Source Code Pro"/>
                <a:cs typeface="Source Code Pro"/>
                <a:sym typeface="Source Code Pro"/>
              </a:rPr>
              <a:t>Total FDI inflows, 1970-2010</a:t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4"/>
              </a:rPr>
              <a:t>Source</a:t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#1 notes </a:t>
            </a:r>
            <a:endParaRPr/>
          </a:p>
        </p:txBody>
      </p:sp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311700" y="1149450"/>
            <a:ext cx="8520600" cy="3419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Housekeeping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Midterm debrief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Heads up on Essay #2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No section next week due to “Wellness day”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International finance &amp; MNCs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Review key terms and readings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Activity: solve some real world puzzles!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5"/>
          <p:cNvSpPr txBox="1"/>
          <p:nvPr>
            <p:ph type="title"/>
          </p:nvPr>
        </p:nvSpPr>
        <p:spPr>
          <a:xfrm>
            <a:off x="311700" y="372500"/>
            <a:ext cx="8520600" cy="1000200"/>
          </a:xfrm>
          <a:prstGeom prst="rect">
            <a:avLst/>
          </a:prstGeom>
          <a:solidFill>
            <a:srgbClr val="FFFFFF"/>
          </a:solidFill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Puzzle 2:</a:t>
            </a:r>
            <a:r>
              <a:rPr lang="en"/>
              <a:t> Is China’s Belt &amp; Road Initiative an “Obsolescing Bargain”?</a:t>
            </a:r>
            <a:endParaRPr/>
          </a:p>
        </p:txBody>
      </p:sp>
      <p:sp>
        <p:nvSpPr>
          <p:cNvPr id="186" name="Google Shape;186;p35"/>
          <p:cNvSpPr txBox="1"/>
          <p:nvPr>
            <p:ph idx="1" type="body"/>
          </p:nvPr>
        </p:nvSpPr>
        <p:spPr>
          <a:xfrm>
            <a:off x="311700" y="1468825"/>
            <a:ext cx="34320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has China pulled back from its ambitious </a:t>
            </a:r>
            <a:r>
              <a:rPr i="1" lang="en"/>
              <a:t>Belt and Road Initiative</a:t>
            </a:r>
            <a:r>
              <a:rPr lang="en"/>
              <a:t>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Does the “obsolescing bargain” help to explain this outcome?</a:t>
            </a:r>
            <a:endParaRPr/>
          </a:p>
        </p:txBody>
      </p:sp>
      <p:pic>
        <p:nvPicPr>
          <p:cNvPr id="187" name="Google Shape;1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6428" y="1258450"/>
            <a:ext cx="4607398" cy="3238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#2 notes </a:t>
            </a:r>
            <a:endParaRPr/>
          </a:p>
        </p:txBody>
      </p:sp>
      <p:sp>
        <p:nvSpPr>
          <p:cNvPr id="193" name="Google Shape;193;p3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Puzzle #3: EU and China</a:t>
            </a:r>
            <a:endParaRPr/>
          </a:p>
        </p:txBody>
      </p:sp>
      <p:sp>
        <p:nvSpPr>
          <p:cNvPr id="199" name="Google Shape;199;p37"/>
          <p:cNvSpPr txBox="1"/>
          <p:nvPr>
            <p:ph idx="1" type="body"/>
          </p:nvPr>
        </p:nvSpPr>
        <p:spPr>
          <a:xfrm>
            <a:off x="311700" y="1468825"/>
            <a:ext cx="4260300" cy="35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EU and China recently announced an investment agreement, while being embroiled in diplomatic conflict over human rights abuses by the Chinese regime.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How does looking at interests, interactions, and institutions help us to understand these divergent results?</a:t>
            </a:r>
            <a:endParaRPr/>
          </a:p>
        </p:txBody>
      </p:sp>
      <p:pic>
        <p:nvPicPr>
          <p:cNvPr id="200" name="Google Shape;20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2550" y="1279425"/>
            <a:ext cx="4267203" cy="290661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7"/>
          <p:cNvSpPr txBox="1"/>
          <p:nvPr/>
        </p:nvSpPr>
        <p:spPr>
          <a:xfrm>
            <a:off x="4437850" y="4359475"/>
            <a:ext cx="459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Code Pro"/>
                <a:ea typeface="Source Code Pro"/>
                <a:cs typeface="Source Code Pro"/>
                <a:sym typeface="Source Code Pro"/>
              </a:rPr>
              <a:t>The Comprehensive Agreement on Investment (aka, the first ever Zoom BIT?)</a:t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#3 notes </a:t>
            </a:r>
            <a:endParaRPr/>
          </a:p>
        </p:txBody>
      </p:sp>
      <p:sp>
        <p:nvSpPr>
          <p:cNvPr id="207" name="Google Shape;207;p38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Housekeeping</a:t>
            </a:r>
            <a:endParaRPr/>
          </a:p>
        </p:txBody>
      </p:sp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Midterm debrief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will aim to return grades + feedback next week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Remember, the final exam will have the same format, so </a:t>
            </a:r>
            <a:r>
              <a:rPr b="1" lang="en"/>
              <a:t>it is worth spending some time reviewing your feedback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Essay #2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prompts for essay #2 will be released Monday 12th and due Monday 19th April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311700" y="1021800"/>
            <a:ext cx="8520600" cy="30999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Oswald Regular"/>
                <a:ea typeface="Oswald Regular"/>
                <a:cs typeface="Oswald Regular"/>
                <a:sym typeface="Oswald Regular"/>
              </a:rPr>
              <a:t>OK! Let’s review some key terms and concepts from the topic of International Finance and Multinational Corporations...</a:t>
            </a:r>
            <a:endParaRPr sz="270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terms</a:t>
            </a:r>
            <a:endParaRPr/>
          </a:p>
        </p:txBody>
      </p:sp>
      <p:sp>
        <p:nvSpPr>
          <p:cNvPr id="93" name="Google Shape;93;p20"/>
          <p:cNvSpPr txBox="1"/>
          <p:nvPr>
            <p:ph idx="1" type="body"/>
          </p:nvPr>
        </p:nvSpPr>
        <p:spPr>
          <a:xfrm>
            <a:off x="311700" y="1468825"/>
            <a:ext cx="8649000" cy="3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are the two types of </a:t>
            </a:r>
            <a:r>
              <a:rPr b="1" lang="en" sz="2000"/>
              <a:t>foreign investment</a:t>
            </a:r>
            <a:r>
              <a:rPr lang="en" sz="2000"/>
              <a:t>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b="1" lang="en" sz="1600">
                <a:solidFill>
                  <a:srgbClr val="FFFFFF"/>
                </a:solidFill>
              </a:rPr>
              <a:t>Portfolio</a:t>
            </a:r>
            <a:r>
              <a:rPr lang="en" sz="1600">
                <a:solidFill>
                  <a:srgbClr val="FFFFFF"/>
                </a:solidFill>
              </a:rPr>
              <a:t> investment (think: stocks/bonds) 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b="1" lang="en" sz="1600">
                <a:solidFill>
                  <a:srgbClr val="FFFFFF"/>
                </a:solidFill>
              </a:rPr>
              <a:t>Foreign Direct Investment</a:t>
            </a:r>
            <a:r>
              <a:rPr lang="en" sz="1600">
                <a:solidFill>
                  <a:srgbClr val="FFFFFF"/>
                </a:solidFill>
              </a:rPr>
              <a:t> (think: foreign company buys a domestic one)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What are “</a:t>
            </a:r>
            <a:r>
              <a:rPr b="1" lang="en" sz="2000">
                <a:solidFill>
                  <a:srgbClr val="FFFFFF"/>
                </a:solidFill>
              </a:rPr>
              <a:t>greenfield</a:t>
            </a:r>
            <a:r>
              <a:rPr lang="en" sz="2000">
                <a:solidFill>
                  <a:srgbClr val="FFFFFF"/>
                </a:solidFill>
              </a:rPr>
              <a:t>” and “</a:t>
            </a:r>
            <a:r>
              <a:rPr b="1" lang="en" sz="2000">
                <a:solidFill>
                  <a:srgbClr val="FFFFFF"/>
                </a:solidFill>
              </a:rPr>
              <a:t>brownfield</a:t>
            </a:r>
            <a:r>
              <a:rPr lang="en" sz="2000">
                <a:solidFill>
                  <a:srgbClr val="FFFFFF"/>
                </a:solidFill>
              </a:rPr>
              <a:t>” investments?</a:t>
            </a:r>
            <a:endParaRPr sz="20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Greenfield: parent firm creates a new subsidiary in another country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Brownfield: parent firm buys an existing firm in another country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terms</a:t>
            </a:r>
            <a:endParaRPr/>
          </a:p>
        </p:txBody>
      </p:sp>
      <p:sp>
        <p:nvSpPr>
          <p:cNvPr id="99" name="Google Shape;99;p21"/>
          <p:cNvSpPr txBox="1"/>
          <p:nvPr>
            <p:ph idx="1" type="body"/>
          </p:nvPr>
        </p:nvSpPr>
        <p:spPr>
          <a:xfrm>
            <a:off x="311700" y="1468825"/>
            <a:ext cx="8649000" cy="3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are the two types of </a:t>
            </a:r>
            <a:r>
              <a:rPr b="1" lang="en" sz="2000"/>
              <a:t>foreign investment</a:t>
            </a:r>
            <a:r>
              <a:rPr lang="en" sz="2000"/>
              <a:t>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/>
              <a:t>Portfolio</a:t>
            </a:r>
            <a:r>
              <a:rPr lang="en" sz="1600"/>
              <a:t> investment (think: stocks/bonds)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/>
              <a:t>Foreign Direct Investment</a:t>
            </a:r>
            <a:r>
              <a:rPr lang="en" sz="1600"/>
              <a:t> (think: foreign company buys a domestic one)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What are “</a:t>
            </a:r>
            <a:r>
              <a:rPr b="1" lang="en" sz="2000">
                <a:solidFill>
                  <a:srgbClr val="FFFFFF"/>
                </a:solidFill>
              </a:rPr>
              <a:t>greenfield</a:t>
            </a:r>
            <a:r>
              <a:rPr lang="en" sz="2000">
                <a:solidFill>
                  <a:srgbClr val="FFFFFF"/>
                </a:solidFill>
              </a:rPr>
              <a:t>” and “</a:t>
            </a:r>
            <a:r>
              <a:rPr b="1" lang="en" sz="2000">
                <a:solidFill>
                  <a:srgbClr val="FFFFFF"/>
                </a:solidFill>
              </a:rPr>
              <a:t>brownfield</a:t>
            </a:r>
            <a:r>
              <a:rPr lang="en" sz="2000">
                <a:solidFill>
                  <a:srgbClr val="FFFFFF"/>
                </a:solidFill>
              </a:rPr>
              <a:t>” investments?</a:t>
            </a:r>
            <a:endParaRPr sz="20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Greenfield: parent firm creates a new subsidiary in another country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Brownfield: parent firm buys an existing firm in another country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terms</a:t>
            </a:r>
            <a:endParaRPr/>
          </a:p>
        </p:txBody>
      </p:sp>
      <p:sp>
        <p:nvSpPr>
          <p:cNvPr id="105" name="Google Shape;105;p22"/>
          <p:cNvSpPr txBox="1"/>
          <p:nvPr>
            <p:ph idx="1" type="body"/>
          </p:nvPr>
        </p:nvSpPr>
        <p:spPr>
          <a:xfrm>
            <a:off x="311700" y="1468825"/>
            <a:ext cx="8649000" cy="3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are the two types of </a:t>
            </a:r>
            <a:r>
              <a:rPr b="1" lang="en" sz="2000"/>
              <a:t>foreign investment</a:t>
            </a:r>
            <a:r>
              <a:rPr lang="en" sz="2000"/>
              <a:t>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/>
              <a:t>Portfolio</a:t>
            </a:r>
            <a:r>
              <a:rPr lang="en" sz="1600"/>
              <a:t> investment (think: stocks/bonds)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/>
              <a:t>Foreign Direct Investment</a:t>
            </a:r>
            <a:r>
              <a:rPr lang="en" sz="1600"/>
              <a:t> (think: foreign company buys a domestic one)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are “</a:t>
            </a:r>
            <a:r>
              <a:rPr b="1" lang="en" sz="2000"/>
              <a:t>greenfield</a:t>
            </a:r>
            <a:r>
              <a:rPr lang="en" sz="2000"/>
              <a:t>” and “</a:t>
            </a:r>
            <a:r>
              <a:rPr b="1" lang="en" sz="2000"/>
              <a:t>brownfield</a:t>
            </a:r>
            <a:r>
              <a:rPr lang="en" sz="2000"/>
              <a:t>” investments?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Greenfield: parent firm creates a new subsidiary in another country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Brownfield: parent firm buys an existing firm in another country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terms</a:t>
            </a:r>
            <a:endParaRPr/>
          </a:p>
        </p:txBody>
      </p:sp>
      <p:sp>
        <p:nvSpPr>
          <p:cNvPr id="111" name="Google Shape;111;p23"/>
          <p:cNvSpPr txBox="1"/>
          <p:nvPr>
            <p:ph idx="1" type="body"/>
          </p:nvPr>
        </p:nvSpPr>
        <p:spPr>
          <a:xfrm>
            <a:off x="311700" y="1468825"/>
            <a:ext cx="8649000" cy="3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are the two types of </a:t>
            </a:r>
            <a:r>
              <a:rPr b="1" lang="en" sz="2000"/>
              <a:t>foreign investment</a:t>
            </a:r>
            <a:r>
              <a:rPr lang="en" sz="2000"/>
              <a:t>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/>
              <a:t>Portfolio</a:t>
            </a:r>
            <a:r>
              <a:rPr lang="en" sz="1600"/>
              <a:t> investment (think: stocks/bonds)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/>
              <a:t>Foreign Direct Investment</a:t>
            </a:r>
            <a:r>
              <a:rPr lang="en" sz="1600"/>
              <a:t> (think: foreign company buys a domestic one)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are “</a:t>
            </a:r>
            <a:r>
              <a:rPr b="1" lang="en" sz="2000"/>
              <a:t>greenfield</a:t>
            </a:r>
            <a:r>
              <a:rPr lang="en" sz="2000"/>
              <a:t>” and “</a:t>
            </a:r>
            <a:r>
              <a:rPr b="1" lang="en" sz="2000"/>
              <a:t>brownfield</a:t>
            </a:r>
            <a:r>
              <a:rPr lang="en" sz="2000"/>
              <a:t>” investments?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Greenfield: parent firm creates a </a:t>
            </a:r>
            <a:r>
              <a:rPr b="1" lang="en" sz="1600"/>
              <a:t>new subsidiary</a:t>
            </a:r>
            <a:r>
              <a:rPr lang="en" sz="1600"/>
              <a:t> in another country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Brownfield: parent firm buys an </a:t>
            </a:r>
            <a:r>
              <a:rPr b="1" lang="en" sz="1600"/>
              <a:t>existing firm</a:t>
            </a:r>
            <a:r>
              <a:rPr lang="en" sz="1600"/>
              <a:t> in another country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terms</a:t>
            </a:r>
            <a:endParaRPr/>
          </a:p>
        </p:txBody>
      </p:sp>
      <p:sp>
        <p:nvSpPr>
          <p:cNvPr id="117" name="Google Shape;117;p24"/>
          <p:cNvSpPr txBox="1"/>
          <p:nvPr>
            <p:ph idx="1" type="body"/>
          </p:nvPr>
        </p:nvSpPr>
        <p:spPr>
          <a:xfrm>
            <a:off x="311700" y="1468825"/>
            <a:ext cx="8649000" cy="3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is a </a:t>
            </a:r>
            <a:r>
              <a:rPr b="1" lang="en" sz="2000"/>
              <a:t>BIT</a:t>
            </a:r>
            <a:r>
              <a:rPr lang="en" sz="2000"/>
              <a:t>?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BIT = “Bilateral Investment Treaty”</a:t>
            </a:r>
            <a:endParaRPr sz="1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What is </a:t>
            </a:r>
            <a:r>
              <a:rPr b="1" lang="en" sz="2000">
                <a:solidFill>
                  <a:srgbClr val="FFFFFF"/>
                </a:solidFill>
              </a:rPr>
              <a:t>inward</a:t>
            </a:r>
            <a:r>
              <a:rPr lang="en" sz="2000">
                <a:solidFill>
                  <a:srgbClr val="FFFFFF"/>
                </a:solidFill>
              </a:rPr>
              <a:t> / </a:t>
            </a:r>
            <a:r>
              <a:rPr b="1" lang="en" sz="2000">
                <a:solidFill>
                  <a:srgbClr val="FFFFFF"/>
                </a:solidFill>
              </a:rPr>
              <a:t>outward</a:t>
            </a:r>
            <a:r>
              <a:rPr lang="en" sz="2000">
                <a:solidFill>
                  <a:srgbClr val="FFFFFF"/>
                </a:solidFill>
              </a:rPr>
              <a:t> FDI?</a:t>
            </a:r>
            <a:endParaRPr sz="20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This terminology helps to clarify which one is the “foreign” country!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For the US, “inward FDI” = direct investment by non-US firms into the US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For the US, “outward FDI” = direct investment by US firms into other countries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